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sldIdLst>
    <p:sldId id="323" r:id="rId2"/>
    <p:sldId id="334" r:id="rId3"/>
    <p:sldId id="415" r:id="rId4"/>
    <p:sldId id="416" r:id="rId5"/>
    <p:sldId id="417" r:id="rId6"/>
    <p:sldId id="418" r:id="rId7"/>
    <p:sldId id="419" r:id="rId8"/>
    <p:sldId id="421" r:id="rId9"/>
    <p:sldId id="422" r:id="rId10"/>
    <p:sldId id="423" r:id="rId11"/>
    <p:sldId id="427" r:id="rId12"/>
    <p:sldId id="424" r:id="rId13"/>
    <p:sldId id="426" r:id="rId14"/>
    <p:sldId id="428" r:id="rId15"/>
    <p:sldId id="430" r:id="rId16"/>
    <p:sldId id="431" r:id="rId17"/>
    <p:sldId id="433" r:id="rId18"/>
    <p:sldId id="434" r:id="rId19"/>
    <p:sldId id="432" r:id="rId20"/>
    <p:sldId id="429" r:id="rId21"/>
    <p:sldId id="437" r:id="rId22"/>
    <p:sldId id="438" r:id="rId23"/>
    <p:sldId id="439" r:id="rId24"/>
    <p:sldId id="440" r:id="rId25"/>
    <p:sldId id="442" r:id="rId26"/>
    <p:sldId id="443" r:id="rId27"/>
    <p:sldId id="444" r:id="rId28"/>
    <p:sldId id="435" r:id="rId29"/>
    <p:sldId id="445" r:id="rId30"/>
    <p:sldId id="436" r:id="rId31"/>
    <p:sldId id="378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323"/>
            <p14:sldId id="334"/>
            <p14:sldId id="415"/>
            <p14:sldId id="416"/>
            <p14:sldId id="417"/>
            <p14:sldId id="418"/>
            <p14:sldId id="419"/>
            <p14:sldId id="421"/>
            <p14:sldId id="422"/>
            <p14:sldId id="423"/>
            <p14:sldId id="427"/>
            <p14:sldId id="424"/>
            <p14:sldId id="426"/>
            <p14:sldId id="428"/>
            <p14:sldId id="430"/>
            <p14:sldId id="431"/>
            <p14:sldId id="433"/>
            <p14:sldId id="434"/>
            <p14:sldId id="432"/>
            <p14:sldId id="429"/>
            <p14:sldId id="437"/>
            <p14:sldId id="438"/>
            <p14:sldId id="439"/>
            <p14:sldId id="440"/>
            <p14:sldId id="442"/>
            <p14:sldId id="443"/>
            <p14:sldId id="444"/>
            <p14:sldId id="435"/>
            <p14:sldId id="445"/>
            <p14:sldId id="436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40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6" autoAdjust="0"/>
    <p:restoredTop sz="94003"/>
  </p:normalViewPr>
  <p:slideViewPr>
    <p:cSldViewPr snapToGrid="0" snapToObjects="1">
      <p:cViewPr varScale="1">
        <p:scale>
          <a:sx n="127" d="100"/>
          <a:sy n="127" d="100"/>
        </p:scale>
        <p:origin x="1330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730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C6BAA-5F98-5943-94AF-4E3ADC1E717C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2616-66C3-F34A-A41E-7350A7F726CF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0CDDE-EB19-7A40-BBC1-2D160DB39254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B53D-D872-DA4C-82EE-F454480771A8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F17B3-AF5F-4E45-BDF6-30E91CB0B2FE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3FCC-657E-D744-A375-1CEBCEB32ECA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2AAE-E6B8-0E47-AB17-E79C6685F565}" type="datetime1">
              <a:rPr lang="en-US" smtClean="0"/>
              <a:t>10/31/2019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6B43-E965-814B-9055-C80C6218A892}" type="datetime1">
              <a:rPr lang="en-US" smtClean="0"/>
              <a:t>10/31/2019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4230-3890-D940-95BE-7384C420B4E7}" type="datetime1">
              <a:rPr lang="en-US" smtClean="0"/>
              <a:t>10/31/2019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436A8-0300-C64E-8B94-6EF065C78350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5EAFF-905A-764D-9428-9C25B1C58103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35068-92AF-3D41-9F23-7343AA9D9E54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GNPS Tutorial Module 0 - GNPS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ic/gnps-splash.jsp" TargetMode="External"/><Relationship Id="rId2" Type="http://schemas.openxmlformats.org/officeDocument/2006/relationships/hyperlink" Target="https://redu.ucsd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biorxiv.org/content/10.1101/750471v1" TargetMode="Externa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PRESENTER’S NAME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sp>
        <p:nvSpPr>
          <p:cNvPr id="12" name="Google Shape;187;p1"/>
          <p:cNvSpPr txBox="1"/>
          <p:nvPr/>
        </p:nvSpPr>
        <p:spPr>
          <a:xfrm>
            <a:off x="31297" y="1718896"/>
            <a:ext cx="9079992" cy="1569620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ReDu – </a:t>
            </a:r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 </a:t>
            </a:r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Repository-scale Co- and Re-analysis of Tandem Mass Spectrometry Data</a:t>
            </a:r>
          </a:p>
          <a:p>
            <a:pPr algn="ctr"/>
            <a:r>
              <a:rPr lang="en-US" sz="3200" b="1" dirty="0">
                <a:solidFill>
                  <a:schemeClr val="lt1"/>
                </a:solidFill>
                <a:ea typeface="Calibri"/>
                <a:cs typeface="Calibri"/>
                <a:sym typeface="Calibri"/>
              </a:rPr>
              <a:t>Overview</a:t>
            </a:r>
          </a:p>
        </p:txBody>
      </p:sp>
      <p:pic>
        <p:nvPicPr>
          <p:cNvPr id="7" name="Google Shape;55;p13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5411" y="4857053"/>
            <a:ext cx="4191764" cy="1325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64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10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63" y="3378532"/>
            <a:ext cx="7315200" cy="199168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4915" y="5473353"/>
            <a:ext cx="81554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The annotations in your data are used to “project” your data onto the PCA coordinate frame of the public </a:t>
            </a:r>
            <a:r>
              <a:rPr lang="en-US" b="1" dirty="0" smtClean="0"/>
              <a:t>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1875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11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63" y="3378532"/>
            <a:ext cx="7315200" cy="199168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8418" y="5468458"/>
            <a:ext cx="84939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1. Enter </a:t>
            </a:r>
            <a:r>
              <a:rPr lang="en-US" b="1" dirty="0">
                <a:solidFill>
                  <a:srgbClr val="FF0000"/>
                </a:solidFill>
              </a:rPr>
              <a:t>task ID from classical molecular networking, library search, or feature-based molecular networking</a:t>
            </a:r>
          </a:p>
        </p:txBody>
      </p:sp>
      <p:sp>
        <p:nvSpPr>
          <p:cNvPr id="11" name="Down Arrow 10"/>
          <p:cNvSpPr/>
          <p:nvPr/>
        </p:nvSpPr>
        <p:spPr>
          <a:xfrm rot="12899171">
            <a:off x="820787" y="4102476"/>
            <a:ext cx="433110" cy="1491301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958104" y="4345681"/>
            <a:ext cx="3714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2.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Down Arrow 12"/>
          <p:cNvSpPr/>
          <p:nvPr/>
        </p:nvSpPr>
        <p:spPr>
          <a:xfrm rot="16200000">
            <a:off x="3408471" y="4258895"/>
            <a:ext cx="385129" cy="542905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99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12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63" y="3378532"/>
            <a:ext cx="7315200" cy="1991689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 rot="15568823">
            <a:off x="3034341" y="4512165"/>
            <a:ext cx="340088" cy="1168417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098" y="4893789"/>
            <a:ext cx="2531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Or just click for an example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45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13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Du_video_ExampleEmper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9056"/>
          <a:stretch/>
        </p:blipFill>
        <p:spPr>
          <a:xfrm>
            <a:off x="717975" y="2483360"/>
            <a:ext cx="7772400" cy="387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011"/>
            <a:ext cx="9144000" cy="2970713"/>
          </a:xfrm>
          <a:prstGeom prst="rect">
            <a:avLst/>
          </a:prstGeom>
        </p:spPr>
      </p:pic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0" y="3587011"/>
            <a:ext cx="2897169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0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025"/>
            <a:ext cx="9144000" cy="4021179"/>
          </a:xfrm>
          <a:prstGeom prst="rect">
            <a:avLst/>
          </a:prstGeom>
        </p:spPr>
      </p:pic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Down Arrow 9"/>
          <p:cNvSpPr/>
          <p:nvPr/>
        </p:nvSpPr>
        <p:spPr>
          <a:xfrm rot="9587952">
            <a:off x="663695" y="3861096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098" y="4893789"/>
            <a:ext cx="2531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Group composition information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 rot="15170033">
            <a:off x="3180429" y="4511630"/>
            <a:ext cx="340088" cy="1697438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577824"/>
            <a:ext cx="2489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Filter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313320" y="4917200"/>
            <a:ext cx="529391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0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16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/>
          <p:cNvSpPr/>
          <p:nvPr/>
        </p:nvSpPr>
        <p:spPr>
          <a:xfrm>
            <a:off x="0" y="2789706"/>
            <a:ext cx="62945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Scroll down and you will visualize the groups you want to select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89856"/>
            <a:ext cx="9144000" cy="1694276"/>
          </a:xfrm>
          <a:prstGeom prst="rect">
            <a:avLst/>
          </a:prstGeom>
        </p:spPr>
      </p:pic>
      <p:sp>
        <p:nvSpPr>
          <p:cNvPr id="18" name="Down Arrow 17"/>
          <p:cNvSpPr/>
          <p:nvPr/>
        </p:nvSpPr>
        <p:spPr>
          <a:xfrm rot="14009572">
            <a:off x="4846285" y="4387568"/>
            <a:ext cx="340088" cy="1697438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536186" y="5584786"/>
            <a:ext cx="7447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Filter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76036" y="4583869"/>
            <a:ext cx="649706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751095" y="4591728"/>
            <a:ext cx="372979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5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17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9105"/>
            <a:ext cx="9144000" cy="3979434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0800000">
            <a:off x="7449956" y="3164247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375312" y="4335718"/>
            <a:ext cx="2489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The applied filter is shown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26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18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9105"/>
            <a:ext cx="9144000" cy="3979434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7978731">
            <a:off x="5393938" y="2758834"/>
            <a:ext cx="340088" cy="1704185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375312" y="4335718"/>
            <a:ext cx="24893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Now select the Attributes you want to use to co-analyze your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7305" y="2905626"/>
            <a:ext cx="517358" cy="1323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0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19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1586077" y="3114220"/>
            <a:ext cx="29610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Add files to groups (G1 – G6)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15162"/>
            <a:ext cx="9144000" cy="160957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920722"/>
            <a:ext cx="8686800" cy="1505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8813341">
            <a:off x="4817300" y="3191659"/>
            <a:ext cx="340088" cy="1050285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0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2274083"/>
            <a:ext cx="8587409" cy="689458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sz="2800" b="1" dirty="0"/>
              <a:t>Repository-scale Co- and Re-analysis of Tandem Mass Spectrometry 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E22599B-4DD9-4D3E-A79E-1F18102A39A9}"/>
              </a:ext>
            </a:extLst>
          </p:cNvPr>
          <p:cNvSpPr txBox="1">
            <a:spLocks/>
          </p:cNvSpPr>
          <p:nvPr/>
        </p:nvSpPr>
        <p:spPr>
          <a:xfrm>
            <a:off x="347868" y="3096644"/>
            <a:ext cx="8587409" cy="221387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>
                <a:hlinkClick r:id="rId2"/>
              </a:rPr>
              <a:t>ReDU</a:t>
            </a:r>
            <a:r>
              <a:rPr lang="en-US" sz="2800" dirty="0"/>
              <a:t> is a community- and data-driven approach to find and reuse public data containing tandem MS data at the repository scale. </a:t>
            </a:r>
            <a:endParaRPr lang="en-US" sz="2800" dirty="0" smtClean="0"/>
          </a:p>
          <a:p>
            <a:r>
              <a:rPr lang="en-US" sz="2800" dirty="0" err="1" smtClean="0"/>
              <a:t>ReDU</a:t>
            </a:r>
            <a:r>
              <a:rPr lang="en-US" sz="2800" dirty="0" smtClean="0"/>
              <a:t> </a:t>
            </a:r>
            <a:r>
              <a:rPr lang="en-US" sz="2800" dirty="0"/>
              <a:t>is a </a:t>
            </a:r>
            <a:r>
              <a:rPr lang="en-US" sz="2800" dirty="0" err="1"/>
              <a:t>launchpad</a:t>
            </a:r>
            <a:r>
              <a:rPr lang="en-US" sz="2800" dirty="0"/>
              <a:t> for co- or re-analysis of public data via the </a:t>
            </a:r>
            <a:r>
              <a:rPr lang="en-US" sz="2800" dirty="0" smtClean="0">
                <a:hlinkClick r:id="rId3"/>
              </a:rPr>
              <a:t>GNPS</a:t>
            </a:r>
            <a:r>
              <a:rPr lang="en-US" sz="2800" dirty="0" smtClean="0"/>
              <a:t> platform. </a:t>
            </a:r>
          </a:p>
          <a:p>
            <a:r>
              <a:rPr lang="en-US" sz="2800" dirty="0" smtClean="0"/>
              <a:t>Our </a:t>
            </a:r>
            <a:r>
              <a:rPr lang="en-US" sz="2800" dirty="0"/>
              <a:t>aim is to empower researchers to put their data in the context of public data as well as explore questions using public data at the repository scale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12004" y="5363085"/>
            <a:ext cx="71199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Repository-scale Co- and Re-analysis of Tandem Mass Spectrometry Data</a:t>
            </a:r>
          </a:p>
          <a:p>
            <a:pPr algn="ctr"/>
            <a:r>
              <a:rPr lang="en-US" b="1" dirty="0"/>
              <a:t>[</a:t>
            </a:r>
            <a:r>
              <a:rPr lang="en-US" b="1" dirty="0">
                <a:hlinkClick r:id="rId5"/>
              </a:rPr>
              <a:t>https://www.biorxiv.org/content/10.1101/750471v1</a:t>
            </a:r>
            <a:r>
              <a:rPr lang="en-US" b="1" dirty="0"/>
              <a:t>]</a:t>
            </a:r>
          </a:p>
        </p:txBody>
      </p:sp>
      <p:pic>
        <p:nvPicPr>
          <p:cNvPr id="10" name="Google Shape;55;p13"/>
          <p:cNvPicPr preferRelativeResize="0"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03481" y="478158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2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4712"/>
            <a:ext cx="9144000" cy="402684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20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Down Arrow 9"/>
          <p:cNvSpPr/>
          <p:nvPr/>
        </p:nvSpPr>
        <p:spPr>
          <a:xfrm rot="9587952">
            <a:off x="663695" y="3861096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098" y="4893789"/>
            <a:ext cx="2531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Group composition information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 rot="13192516">
            <a:off x="2737218" y="4920857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577824"/>
            <a:ext cx="2489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Sample information filter options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215313" y="3838762"/>
            <a:ext cx="28093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Co-Analysis: The file selector is used to find files for subsequent analysis using molecular networking or library search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07305" y="2905626"/>
            <a:ext cx="517358" cy="1323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21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42071"/>
            <a:ext cx="9144000" cy="179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22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42071"/>
            <a:ext cx="9144000" cy="179509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124200" y="4217069"/>
            <a:ext cx="2895600" cy="348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23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87593"/>
            <a:ext cx="7315200" cy="527057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142998" y="4030578"/>
            <a:ext cx="3856123" cy="14076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 rot="19638119">
            <a:off x="1057175" y="3986671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6910" y="3661246"/>
            <a:ext cx="1851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Include your data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98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24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42071"/>
            <a:ext cx="9144000" cy="179509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2405" y="5131469"/>
            <a:ext cx="2895600" cy="348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1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25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03337"/>
            <a:ext cx="8229600" cy="40355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625766" y="4438387"/>
            <a:ext cx="2809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Another variable might drive this separation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 rot="3364428">
            <a:off x="4877202" y="4675294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2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26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50011"/>
            <a:ext cx="8229600" cy="365581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625766" y="4438387"/>
            <a:ext cx="2809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“Blood draw, venous” drives this separation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 rot="3364428">
            <a:off x="4877202" y="4675294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 rot="16200000">
            <a:off x="5730983" y="2351182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77136" y="2662264"/>
            <a:ext cx="2809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Sample Collection Method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439608" y="2745277"/>
            <a:ext cx="2199067" cy="2302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599321" y="3131009"/>
            <a:ext cx="697832" cy="1806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126961">
            <a:off x="6176409" y="3321835"/>
            <a:ext cx="340088" cy="1029034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4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27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6773"/>
            <a:ext cx="9144000" cy="221473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250532" y="4445669"/>
            <a:ext cx="2895600" cy="348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Re-analysis of public data: Chemical enrichment</a:t>
            </a:r>
            <a:endParaRPr lang="en-US" sz="2400" b="1" dirty="0"/>
          </a:p>
        </p:txBody>
      </p:sp>
      <p:pic>
        <p:nvPicPr>
          <p:cNvPr id="13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754159"/>
            <a:ext cx="4191764" cy="1325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172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28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Re-analysis of public data: Chemical enrichment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754159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0230"/>
            <a:ext cx="9144000" cy="419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29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6773"/>
            <a:ext cx="9144000" cy="221473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124200" y="4922591"/>
            <a:ext cx="2895600" cy="348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Re-analysis of public data: Chemical enrichment</a:t>
            </a:r>
            <a:endParaRPr lang="en-US" sz="2400" b="1" dirty="0"/>
          </a:p>
        </p:txBody>
      </p:sp>
      <p:pic>
        <p:nvPicPr>
          <p:cNvPr id="13" name="Google Shape;55;p13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481" y="754159"/>
            <a:ext cx="4191764" cy="1325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791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8729"/>
            <a:ext cx="9144000" cy="4284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51211"/>
            <a:ext cx="9144000" cy="34190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862459" y="2028729"/>
            <a:ext cx="4179620" cy="17999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0800000">
            <a:off x="2712812" y="1536738"/>
            <a:ext cx="478913" cy="428940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30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494605"/>
            <a:ext cx="6858002" cy="45201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Re-analysis of public data: Sample information enrichment</a:t>
            </a:r>
            <a:endParaRPr lang="en-US" sz="2400" b="1" dirty="0"/>
          </a:p>
        </p:txBody>
      </p:sp>
      <p:pic>
        <p:nvPicPr>
          <p:cNvPr id="9" name="Google Shape;55;p13"/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37862"/>
            <a:ext cx="9144000" cy="371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9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 smtClean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 smtClean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 smtClean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 smtClean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0" indent="0" algn="ctr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PRESENTER’S NAME</a:t>
            </a:r>
            <a:endParaRPr lang="en-US" sz="2800" b="1" dirty="0" smtClean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0" indent="0" algn="ctr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r>
              <a:rPr lang="en-US" sz="2000" b="1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E-mail</a:t>
            </a:r>
            <a:endParaRPr lang="en-US" sz="2000" b="1" dirty="0">
              <a:solidFill>
                <a:srgbClr val="FF0000"/>
              </a:solidFill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31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8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29"/>
            <a:ext cx="8046720" cy="56705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Documentation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036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How to contribute to ReDu</a:t>
            </a:r>
            <a:endParaRPr lang="en-US" sz="24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1211"/>
            <a:ext cx="9144000" cy="34190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2" name="Down Arrow 11"/>
          <p:cNvSpPr/>
          <p:nvPr/>
        </p:nvSpPr>
        <p:spPr>
          <a:xfrm>
            <a:off x="1449496" y="616322"/>
            <a:ext cx="478913" cy="428940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100" y="1512547"/>
            <a:ext cx="7315200" cy="4914150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1493612" y="4114800"/>
            <a:ext cx="478913" cy="2057920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45473" y="4682095"/>
            <a:ext cx="1239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Scroll down for more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1721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ReDu Sample Information Validator</a:t>
            </a:r>
            <a:endParaRPr lang="en-US" sz="24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1211"/>
            <a:ext cx="9144000" cy="34190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2" name="Down Arrow 11"/>
          <p:cNvSpPr/>
          <p:nvPr/>
        </p:nvSpPr>
        <p:spPr>
          <a:xfrm>
            <a:off x="2959459" y="664448"/>
            <a:ext cx="478913" cy="428940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99286"/>
            <a:ext cx="9144000" cy="198924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242636" y="2134321"/>
            <a:ext cx="4203033" cy="45201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800" b="1" dirty="0" smtClean="0">
                <a:solidFill>
                  <a:srgbClr val="FF0000"/>
                </a:solidFill>
              </a:rPr>
              <a:t>Drag and drop files or just click to select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29789" y="3561347"/>
            <a:ext cx="1846848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8990934">
            <a:off x="3034341" y="2543021"/>
            <a:ext cx="340088" cy="1168417"/>
          </a:xfrm>
          <a:prstGeom prst="downArrow">
            <a:avLst/>
          </a:prstGeom>
          <a:gradFill>
            <a:gsLst>
              <a:gs pos="0">
                <a:srgbClr val="D1403C"/>
              </a:gs>
              <a:gs pos="100000">
                <a:srgbClr val="FF9A99"/>
              </a:gs>
            </a:gsLst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7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011"/>
            <a:ext cx="9144000" cy="2970713"/>
          </a:xfrm>
          <a:prstGeom prst="rect">
            <a:avLst/>
          </a:prstGeom>
        </p:spPr>
      </p:pic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129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011"/>
            <a:ext cx="9144000" cy="2970713"/>
          </a:xfrm>
          <a:prstGeom prst="rect">
            <a:avLst/>
          </a:prstGeom>
        </p:spPr>
      </p:pic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1380057" y="2643995"/>
            <a:ext cx="1846848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4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34" y="6375780"/>
            <a:ext cx="1090682" cy="3893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GNPS Tutorial Module 10 - ReDu Overview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D93689-1DD7-4054-BECE-ED1DEF8D5BA4}"/>
              </a:ext>
            </a:extLst>
          </p:cNvPr>
          <p:cNvSpPr txBox="1">
            <a:spLocks/>
          </p:cNvSpPr>
          <p:nvPr/>
        </p:nvSpPr>
        <p:spPr>
          <a:xfrm>
            <a:off x="1142999" y="302146"/>
            <a:ext cx="6858002" cy="4520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Analyze your data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011"/>
            <a:ext cx="9144000" cy="2970713"/>
          </a:xfrm>
          <a:prstGeom prst="rect">
            <a:avLst/>
          </a:prstGeom>
        </p:spPr>
      </p:pic>
      <p:pic>
        <p:nvPicPr>
          <p:cNvPr id="14" name="Google Shape;55;p13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3481" y="1039145"/>
            <a:ext cx="4191764" cy="13258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62598" y="2956816"/>
            <a:ext cx="2897169" cy="2346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1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34741</TotalTime>
  <Words>622</Words>
  <Application>Microsoft Office PowerPoint</Application>
  <PresentationFormat>On-screen Show (4:3)</PresentationFormat>
  <Paragraphs>123</Paragraphs>
  <Slides>31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Andrés Caraballo</cp:lastModifiedBy>
  <cp:revision>298</cp:revision>
  <dcterms:created xsi:type="dcterms:W3CDTF">2016-06-07T18:04:52Z</dcterms:created>
  <dcterms:modified xsi:type="dcterms:W3CDTF">2019-10-31T22:01:50Z</dcterms:modified>
</cp:coreProperties>
</file>